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E5FD837-4B98-413D-8E3D-8833647CB9AA}" type="datetimeFigureOut">
              <a:rPr lang="de-AT" smtClean="0"/>
              <a:t>18.11.2017</a:t>
            </a:fld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de-A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6115C9A-60F3-4ED0-9848-3D42D978B083}" type="slidenum">
              <a:rPr lang="de-AT" smtClean="0"/>
              <a:t>‹Nr.›</a:t>
            </a:fld>
            <a:endParaRPr lang="de-AT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8593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dirty="0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D837-4B98-413D-8E3D-8833647CB9AA}" type="datetimeFigureOut">
              <a:rPr lang="de-AT" smtClean="0"/>
              <a:t>18.11.2017</a:t>
            </a:fld>
            <a:endParaRPr lang="de-A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5C9A-60F3-4ED0-9848-3D42D978B083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904422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D837-4B98-413D-8E3D-8833647CB9AA}" type="datetimeFigureOut">
              <a:rPr lang="de-AT" smtClean="0"/>
              <a:t>18.11.2017</a:t>
            </a:fld>
            <a:endParaRPr lang="de-A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5C9A-60F3-4ED0-9848-3D42D978B083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590945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D837-4B98-413D-8E3D-8833647CB9AA}" type="datetimeFigureOut">
              <a:rPr lang="de-AT" smtClean="0"/>
              <a:t>18.11.2017</a:t>
            </a:fld>
            <a:endParaRPr lang="de-A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5C9A-60F3-4ED0-9848-3D42D978B083}" type="slidenum">
              <a:rPr lang="de-AT" smtClean="0"/>
              <a:t>‹Nr.›</a:t>
            </a:fld>
            <a:endParaRPr lang="de-AT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669637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D837-4B98-413D-8E3D-8833647CB9AA}" type="datetimeFigureOut">
              <a:rPr lang="de-AT" smtClean="0"/>
              <a:t>18.11.2017</a:t>
            </a:fld>
            <a:endParaRPr lang="de-A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5C9A-60F3-4ED0-9848-3D42D978B083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5286188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D837-4B98-413D-8E3D-8833647CB9AA}" type="datetimeFigureOut">
              <a:rPr lang="de-AT" smtClean="0"/>
              <a:t>18.11.2017</a:t>
            </a:fld>
            <a:endParaRPr lang="de-A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5C9A-60F3-4ED0-9848-3D42D978B083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40623927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ld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dirty="0" smtClean="0"/>
              <a:t>Bild durch Klicken auf Symbol hinzufügen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dirty="0" smtClean="0"/>
              <a:t>Bild durch Klicken auf Symbol hinzufügen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dirty="0" smtClean="0"/>
              <a:t>Bild durch Klicken auf Symbol hinzufügen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D837-4B98-413D-8E3D-8833647CB9AA}" type="datetimeFigureOut">
              <a:rPr lang="de-AT" smtClean="0"/>
              <a:t>18.11.2017</a:t>
            </a:fld>
            <a:endParaRPr lang="de-A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5C9A-60F3-4ED0-9848-3D42D978B083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9401343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D837-4B98-413D-8E3D-8833647CB9AA}" type="datetimeFigureOut">
              <a:rPr lang="de-AT" smtClean="0"/>
              <a:t>18.11.2017</a:t>
            </a:fld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5C9A-60F3-4ED0-9848-3D42D978B083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0046104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D837-4B98-413D-8E3D-8833647CB9AA}" type="datetimeFigureOut">
              <a:rPr lang="de-AT" smtClean="0"/>
              <a:t>18.11.2017</a:t>
            </a:fld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5C9A-60F3-4ED0-9848-3D42D978B083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332783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D837-4B98-413D-8E3D-8833647CB9AA}" type="datetimeFigureOut">
              <a:rPr lang="de-AT" smtClean="0"/>
              <a:t>18.11.2017</a:t>
            </a:fld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5C9A-60F3-4ED0-9848-3D42D978B083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13227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D837-4B98-413D-8E3D-8833647CB9AA}" type="datetimeFigureOut">
              <a:rPr lang="de-AT" smtClean="0"/>
              <a:t>18.11.2017</a:t>
            </a:fld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5C9A-60F3-4ED0-9848-3D42D978B083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664898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D837-4B98-413D-8E3D-8833647CB9AA}" type="datetimeFigureOut">
              <a:rPr lang="de-AT" smtClean="0"/>
              <a:t>18.11.2017</a:t>
            </a:fld>
            <a:endParaRPr lang="de-A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5C9A-60F3-4ED0-9848-3D42D978B083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884798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D837-4B98-413D-8E3D-8833647CB9AA}" type="datetimeFigureOut">
              <a:rPr lang="de-AT" smtClean="0"/>
              <a:t>18.11.2017</a:t>
            </a:fld>
            <a:endParaRPr lang="de-AT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5C9A-60F3-4ED0-9848-3D42D978B083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34000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D837-4B98-413D-8E3D-8833647CB9AA}" type="datetimeFigureOut">
              <a:rPr lang="de-AT" smtClean="0"/>
              <a:t>18.11.2017</a:t>
            </a:fld>
            <a:endParaRPr lang="de-A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5C9A-60F3-4ED0-9848-3D42D978B083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522785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D837-4B98-413D-8E3D-8833647CB9AA}" type="datetimeFigureOut">
              <a:rPr lang="de-AT" smtClean="0"/>
              <a:t>18.11.2017</a:t>
            </a:fld>
            <a:endParaRPr lang="de-AT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5C9A-60F3-4ED0-9848-3D42D978B083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310647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D837-4B98-413D-8E3D-8833647CB9AA}" type="datetimeFigureOut">
              <a:rPr lang="de-AT" smtClean="0"/>
              <a:t>18.11.2017</a:t>
            </a:fld>
            <a:endParaRPr lang="de-A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5C9A-60F3-4ED0-9848-3D42D978B083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77028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dirty="0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D837-4B98-413D-8E3D-8833647CB9AA}" type="datetimeFigureOut">
              <a:rPr lang="de-AT" smtClean="0"/>
              <a:t>18.11.2017</a:t>
            </a:fld>
            <a:endParaRPr lang="de-A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5C9A-60F3-4ED0-9848-3D42D978B083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533225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E5FD837-4B98-413D-8E3D-8833647CB9AA}" type="datetimeFigureOut">
              <a:rPr lang="de-AT" smtClean="0"/>
              <a:t>18.11.2017</a:t>
            </a:fld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de-A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6115C9A-60F3-4ED0-9848-3D42D978B083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698606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 smtClean="0"/>
              <a:t>Signalkunde für den kleinen Mann(ÖBB)</a:t>
            </a:r>
            <a:endParaRPr lang="de-AT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AT" dirty="0" smtClean="0"/>
              <a:t>- Hauptsignale</a:t>
            </a:r>
            <a:br>
              <a:rPr lang="de-AT" dirty="0" smtClean="0"/>
            </a:br>
            <a:r>
              <a:rPr lang="de-AT" dirty="0" smtClean="0"/>
              <a:t>- Vorsignale</a:t>
            </a:r>
            <a:br>
              <a:rPr lang="de-AT" dirty="0" smtClean="0"/>
            </a:br>
            <a:r>
              <a:rPr lang="de-AT" dirty="0" smtClean="0"/>
              <a:t>- Sonstige Signale</a:t>
            </a:r>
            <a:br>
              <a:rPr lang="de-AT" dirty="0" smtClean="0"/>
            </a:br>
            <a:r>
              <a:rPr lang="de-AT" dirty="0" smtClean="0"/>
              <a:t>- Sonstiges wichtiges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79465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HauptsignalE</a:t>
            </a:r>
            <a:endParaRPr lang="de-AT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577" y="1942094"/>
            <a:ext cx="879475" cy="1861555"/>
          </a:xfrm>
        </p:spPr>
      </p:pic>
      <p:sp>
        <p:nvSpPr>
          <p:cNvPr id="5" name="Textfeld 4"/>
          <p:cNvSpPr txBox="1"/>
          <p:nvPr/>
        </p:nvSpPr>
        <p:spPr>
          <a:xfrm>
            <a:off x="2794001" y="1995709"/>
            <a:ext cx="2438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latin typeface="Bookman Old Style" panose="02050604050505020204" pitchFamily="18" charset="0"/>
              </a:rPr>
              <a:t>Dieses HS zeigt Halt. </a:t>
            </a:r>
          </a:p>
          <a:p>
            <a:r>
              <a:rPr lang="de-AT" dirty="0" smtClean="0">
                <a:latin typeface="Bookman Old Style" panose="02050604050505020204" pitchFamily="18" charset="0"/>
              </a:rPr>
              <a:t>Das bedeutet das du davor </a:t>
            </a:r>
          </a:p>
          <a:p>
            <a:r>
              <a:rPr lang="de-AT" dirty="0" smtClean="0">
                <a:latin typeface="Bookman Old Style" panose="02050604050505020204" pitchFamily="18" charset="0"/>
              </a:rPr>
              <a:t>unbedingt </a:t>
            </a:r>
            <a:r>
              <a:rPr lang="de-AT" dirty="0" smtClean="0">
                <a:latin typeface="Bookman Old Style" panose="02050604050505020204" pitchFamily="18" charset="0"/>
              </a:rPr>
              <a:t>stehen bleiben musst.</a:t>
            </a:r>
            <a:endParaRPr lang="de-AT" dirty="0">
              <a:latin typeface="Bookman Old Style" panose="02050604050505020204" pitchFamily="18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850" y="1859430"/>
            <a:ext cx="869950" cy="1841394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8076698" y="1859430"/>
            <a:ext cx="24135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latin typeface="Bookman Old Style" panose="02050604050505020204" pitchFamily="18" charset="0"/>
              </a:rPr>
              <a:t>Dieses HS zeigt Frei. </a:t>
            </a:r>
          </a:p>
          <a:p>
            <a:r>
              <a:rPr lang="de-AT" dirty="0" smtClean="0">
                <a:latin typeface="Bookman Old Style" panose="02050604050505020204" pitchFamily="18" charset="0"/>
              </a:rPr>
              <a:t>Das bedeutet das du es</a:t>
            </a:r>
          </a:p>
          <a:p>
            <a:r>
              <a:rPr lang="de-AT" dirty="0" smtClean="0">
                <a:latin typeface="Bookman Old Style" panose="02050604050505020204" pitchFamily="18" charset="0"/>
              </a:rPr>
              <a:t>mit Fahrplan </a:t>
            </a:r>
            <a:r>
              <a:rPr lang="de-AT" dirty="0" smtClean="0">
                <a:latin typeface="Bookman Old Style" panose="02050604050505020204" pitchFamily="18" charset="0"/>
              </a:rPr>
              <a:t>Vmax</a:t>
            </a:r>
            <a:endParaRPr lang="de-AT" dirty="0" smtClean="0">
              <a:latin typeface="Bookman Old Style" panose="02050604050505020204" pitchFamily="18" charset="0"/>
            </a:endParaRPr>
          </a:p>
          <a:p>
            <a:r>
              <a:rPr lang="de-AT" dirty="0">
                <a:latin typeface="Bookman Old Style" panose="02050604050505020204" pitchFamily="18" charset="0"/>
              </a:rPr>
              <a:t>ü</a:t>
            </a:r>
            <a:r>
              <a:rPr lang="de-AT" dirty="0" smtClean="0">
                <a:latin typeface="Bookman Old Style" panose="02050604050505020204" pitchFamily="18" charset="0"/>
              </a:rPr>
              <a:t>berfahren </a:t>
            </a:r>
            <a:r>
              <a:rPr lang="de-AT" dirty="0" smtClean="0">
                <a:latin typeface="Bookman Old Style" panose="02050604050505020204" pitchFamily="18" charset="0"/>
              </a:rPr>
              <a:t>darfst.</a:t>
            </a:r>
            <a:endParaRPr lang="de-AT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780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HAUPTSIGNALE</a:t>
            </a:r>
            <a:endParaRPr lang="de-AT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25" y="1837765"/>
            <a:ext cx="981076" cy="2076611"/>
          </a:xfrm>
        </p:spPr>
      </p:pic>
      <p:sp>
        <p:nvSpPr>
          <p:cNvPr id="5" name="Textfeld 4"/>
          <p:cNvSpPr txBox="1"/>
          <p:nvPr/>
        </p:nvSpPr>
        <p:spPr>
          <a:xfrm>
            <a:off x="1965325" y="1998907"/>
            <a:ext cx="28575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latin typeface="Bookman Old Style" panose="02050604050505020204" pitchFamily="18" charset="0"/>
              </a:rPr>
              <a:t>Dieses HS zeigt Frei60.</a:t>
            </a:r>
          </a:p>
          <a:p>
            <a:r>
              <a:rPr lang="de-AT" dirty="0" smtClean="0">
                <a:latin typeface="Bookman Old Style" panose="02050604050505020204" pitchFamily="18" charset="0"/>
              </a:rPr>
              <a:t>Es bedeutet das du es mit</a:t>
            </a:r>
          </a:p>
          <a:p>
            <a:r>
              <a:rPr lang="de-AT" dirty="0">
                <a:latin typeface="Bookman Old Style" panose="02050604050505020204" pitchFamily="18" charset="0"/>
              </a:rPr>
              <a:t>e</a:t>
            </a:r>
            <a:r>
              <a:rPr lang="de-AT" dirty="0" smtClean="0">
                <a:latin typeface="Bookman Old Style" panose="02050604050505020204" pitchFamily="18" charset="0"/>
              </a:rPr>
              <a:t>iner </a:t>
            </a:r>
            <a:r>
              <a:rPr lang="de-AT" dirty="0" smtClean="0">
                <a:latin typeface="Bookman Old Style" panose="02050604050505020204" pitchFamily="18" charset="0"/>
              </a:rPr>
              <a:t>Vmax</a:t>
            </a:r>
            <a:r>
              <a:rPr lang="de-AT" dirty="0" smtClean="0">
                <a:latin typeface="Bookman Old Style" panose="02050604050505020204" pitchFamily="18" charset="0"/>
              </a:rPr>
              <a:t> von 60km/h</a:t>
            </a:r>
          </a:p>
          <a:p>
            <a:r>
              <a:rPr lang="de-AT" dirty="0">
                <a:latin typeface="Bookman Old Style" panose="02050604050505020204" pitchFamily="18" charset="0"/>
              </a:rPr>
              <a:t>ü</a:t>
            </a:r>
            <a:r>
              <a:rPr lang="de-AT" dirty="0" smtClean="0">
                <a:latin typeface="Bookman Old Style" panose="02050604050505020204" pitchFamily="18" charset="0"/>
              </a:rPr>
              <a:t>berfahren darfst.</a:t>
            </a:r>
            <a:endParaRPr lang="de-AT" dirty="0">
              <a:latin typeface="Bookman Old Style" panose="02050604050505020204" pitchFamily="18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550" y="1837765"/>
            <a:ext cx="946150" cy="2002684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6956425" y="1998907"/>
            <a:ext cx="25939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latin typeface="Bookman Old Style" panose="02050604050505020204" pitchFamily="18" charset="0"/>
              </a:rPr>
              <a:t>Dieses HS zeigt Frei40.</a:t>
            </a:r>
          </a:p>
          <a:p>
            <a:r>
              <a:rPr lang="de-AT" dirty="0" smtClean="0">
                <a:latin typeface="Bookman Old Style" panose="02050604050505020204" pitchFamily="18" charset="0"/>
              </a:rPr>
              <a:t>Es bedeutet das du es</a:t>
            </a:r>
          </a:p>
          <a:p>
            <a:r>
              <a:rPr lang="de-AT" dirty="0">
                <a:latin typeface="Bookman Old Style" panose="02050604050505020204" pitchFamily="18" charset="0"/>
              </a:rPr>
              <a:t>m</a:t>
            </a:r>
            <a:r>
              <a:rPr lang="de-AT" dirty="0" smtClean="0">
                <a:latin typeface="Bookman Old Style" panose="02050604050505020204" pitchFamily="18" charset="0"/>
              </a:rPr>
              <a:t>it </a:t>
            </a:r>
            <a:r>
              <a:rPr lang="de-AT" dirty="0" smtClean="0">
                <a:latin typeface="Bookman Old Style" panose="02050604050505020204" pitchFamily="18" charset="0"/>
              </a:rPr>
              <a:t>Vmax</a:t>
            </a:r>
            <a:r>
              <a:rPr lang="de-AT" dirty="0" smtClean="0">
                <a:latin typeface="Bookman Old Style" panose="02050604050505020204" pitchFamily="18" charset="0"/>
              </a:rPr>
              <a:t> 40km/h </a:t>
            </a:r>
          </a:p>
          <a:p>
            <a:r>
              <a:rPr lang="de-AT" dirty="0">
                <a:latin typeface="Bookman Old Style" panose="02050604050505020204" pitchFamily="18" charset="0"/>
              </a:rPr>
              <a:t>ü</a:t>
            </a:r>
            <a:r>
              <a:rPr lang="de-AT" dirty="0" smtClean="0">
                <a:latin typeface="Bookman Old Style" panose="02050604050505020204" pitchFamily="18" charset="0"/>
              </a:rPr>
              <a:t>berfahren darfst.</a:t>
            </a:r>
            <a:endParaRPr lang="de-AT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208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VORSIGNALE</a:t>
            </a:r>
            <a:endParaRPr lang="de-AT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2668587"/>
            <a:ext cx="1222375" cy="1222375"/>
          </a:xfrm>
        </p:spPr>
      </p:pic>
      <p:sp>
        <p:nvSpPr>
          <p:cNvPr id="5" name="Textfeld 4"/>
          <p:cNvSpPr txBox="1"/>
          <p:nvPr/>
        </p:nvSpPr>
        <p:spPr>
          <a:xfrm>
            <a:off x="2246313" y="2668587"/>
            <a:ext cx="3060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latin typeface="Bookman Old Style" panose="02050604050505020204" pitchFamily="18" charset="0"/>
              </a:rPr>
              <a:t>Dieses VS bedeutet das </a:t>
            </a:r>
            <a:r>
              <a:rPr lang="de-AT" dirty="0" smtClean="0">
                <a:latin typeface="Bookman Old Style" panose="02050604050505020204" pitchFamily="18" charset="0"/>
              </a:rPr>
              <a:t>dass </a:t>
            </a:r>
            <a:r>
              <a:rPr lang="de-AT" dirty="0" smtClean="0">
                <a:latin typeface="Bookman Old Style" panose="02050604050505020204" pitchFamily="18" charset="0"/>
              </a:rPr>
              <a:t>nächst auf Brems-</a:t>
            </a:r>
          </a:p>
          <a:p>
            <a:r>
              <a:rPr lang="de-AT" dirty="0">
                <a:latin typeface="Bookman Old Style" panose="02050604050505020204" pitchFamily="18" charset="0"/>
              </a:rPr>
              <a:t>w</a:t>
            </a:r>
            <a:r>
              <a:rPr lang="de-AT" dirty="0" smtClean="0">
                <a:latin typeface="Bookman Old Style" panose="02050604050505020204" pitchFamily="18" charset="0"/>
              </a:rPr>
              <a:t>eg liegende HS auf Halt</a:t>
            </a:r>
          </a:p>
          <a:p>
            <a:r>
              <a:rPr lang="de-AT" dirty="0" smtClean="0">
                <a:latin typeface="Bookman Old Style" panose="02050604050505020204" pitchFamily="18" charset="0"/>
              </a:rPr>
              <a:t>steht-.</a:t>
            </a:r>
          </a:p>
          <a:p>
            <a:r>
              <a:rPr lang="de-AT" dirty="0" smtClean="0">
                <a:latin typeface="Bookman Old Style" panose="02050604050505020204" pitchFamily="18" charset="0"/>
              </a:rPr>
              <a:t>Du musst es je nach </a:t>
            </a:r>
            <a:r>
              <a:rPr lang="de-AT" dirty="0" smtClean="0">
                <a:latin typeface="Bookman Old Style" panose="02050604050505020204" pitchFamily="18" charset="0"/>
              </a:rPr>
              <a:t>Zugart</a:t>
            </a:r>
            <a:endParaRPr lang="de-AT" dirty="0" smtClean="0">
              <a:latin typeface="Bookman Old Style" panose="02050604050505020204" pitchFamily="18" charset="0"/>
            </a:endParaRPr>
          </a:p>
          <a:p>
            <a:r>
              <a:rPr lang="de-AT" dirty="0">
                <a:latin typeface="Bookman Old Style" panose="02050604050505020204" pitchFamily="18" charset="0"/>
              </a:rPr>
              <a:t>m</a:t>
            </a:r>
            <a:r>
              <a:rPr lang="de-AT" dirty="0" smtClean="0">
                <a:latin typeface="Bookman Old Style" panose="02050604050505020204" pitchFamily="18" charset="0"/>
              </a:rPr>
              <a:t>it der PZB quittieren und </a:t>
            </a:r>
          </a:p>
          <a:p>
            <a:r>
              <a:rPr lang="de-AT" dirty="0" smtClean="0">
                <a:latin typeface="Bookman Old Style" panose="02050604050505020204" pitchFamily="18" charset="0"/>
              </a:rPr>
              <a:t>85, 70 oder 55 km/h abbremsen.</a:t>
            </a:r>
            <a:endParaRPr lang="de-AT" dirty="0">
              <a:latin typeface="Bookman Old Style" panose="02050604050505020204" pitchFamily="18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150" y="2668587"/>
            <a:ext cx="1223962" cy="1223962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7162801" y="2668587"/>
            <a:ext cx="330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latin typeface="Bookman Old Style" panose="02050604050505020204" pitchFamily="18" charset="0"/>
              </a:rPr>
              <a:t>Dieses VS bedeutet das dass</a:t>
            </a:r>
          </a:p>
          <a:p>
            <a:r>
              <a:rPr lang="de-AT" dirty="0">
                <a:latin typeface="Bookman Old Style" panose="02050604050505020204" pitchFamily="18" charset="0"/>
              </a:rPr>
              <a:t>n</a:t>
            </a:r>
            <a:r>
              <a:rPr lang="de-AT" dirty="0" smtClean="0">
                <a:latin typeface="Bookman Old Style" panose="02050604050505020204" pitchFamily="18" charset="0"/>
              </a:rPr>
              <a:t>ächst auf Bremsweg liegende</a:t>
            </a:r>
          </a:p>
          <a:p>
            <a:r>
              <a:rPr lang="de-AT" dirty="0" smtClean="0">
                <a:latin typeface="Bookman Old Style" panose="02050604050505020204" pitchFamily="18" charset="0"/>
              </a:rPr>
              <a:t>HS auf Frei steht. Du kannst es</a:t>
            </a:r>
          </a:p>
          <a:p>
            <a:r>
              <a:rPr lang="de-AT" dirty="0">
                <a:latin typeface="Bookman Old Style" panose="02050604050505020204" pitchFamily="18" charset="0"/>
              </a:rPr>
              <a:t>m</a:t>
            </a:r>
            <a:r>
              <a:rPr lang="de-AT" dirty="0" smtClean="0">
                <a:latin typeface="Bookman Old Style" panose="02050604050505020204" pitchFamily="18" charset="0"/>
              </a:rPr>
              <a:t>it Fahrplan </a:t>
            </a:r>
            <a:r>
              <a:rPr lang="de-AT" dirty="0" smtClean="0">
                <a:latin typeface="Bookman Old Style" panose="02050604050505020204" pitchFamily="18" charset="0"/>
              </a:rPr>
              <a:t>Vmax</a:t>
            </a:r>
            <a:r>
              <a:rPr lang="de-AT" dirty="0" smtClean="0">
                <a:latin typeface="Bookman Old Style" panose="02050604050505020204" pitchFamily="18" charset="0"/>
              </a:rPr>
              <a:t> überfahren.</a:t>
            </a:r>
            <a:endParaRPr lang="de-AT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168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VORSIGNALE</a:t>
            </a:r>
            <a:endParaRPr lang="de-AT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2351087"/>
            <a:ext cx="1196976" cy="1196976"/>
          </a:xfrm>
        </p:spPr>
      </p:pic>
      <p:sp>
        <p:nvSpPr>
          <p:cNvPr id="5" name="Textfeld 4"/>
          <p:cNvSpPr txBox="1"/>
          <p:nvPr/>
        </p:nvSpPr>
        <p:spPr>
          <a:xfrm>
            <a:off x="2032000" y="2351087"/>
            <a:ext cx="2921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latin typeface="Bookman Old Style" panose="02050604050505020204" pitchFamily="18" charset="0"/>
              </a:rPr>
              <a:t>Dieses VS kündigt dir an</a:t>
            </a:r>
          </a:p>
          <a:p>
            <a:r>
              <a:rPr lang="de-AT" dirty="0">
                <a:latin typeface="Bookman Old Style" panose="02050604050505020204" pitchFamily="18" charset="0"/>
              </a:rPr>
              <a:t>d</a:t>
            </a:r>
            <a:r>
              <a:rPr lang="de-AT" dirty="0" smtClean="0">
                <a:latin typeface="Bookman Old Style" panose="02050604050505020204" pitchFamily="18" charset="0"/>
              </a:rPr>
              <a:t>as du beim nächsten HS max.</a:t>
            </a:r>
          </a:p>
          <a:p>
            <a:r>
              <a:rPr lang="de-AT" dirty="0" smtClean="0">
                <a:latin typeface="Bookman Old Style" panose="02050604050505020204" pitchFamily="18" charset="0"/>
              </a:rPr>
              <a:t>60km/h fahren darfst</a:t>
            </a:r>
            <a:r>
              <a:rPr lang="de-AT" dirty="0" smtClean="0">
                <a:latin typeface="Bookman Old Style" panose="02050604050505020204" pitchFamily="18" charset="0"/>
              </a:rPr>
              <a:t>.</a:t>
            </a:r>
          </a:p>
          <a:p>
            <a:r>
              <a:rPr lang="de-AT" dirty="0">
                <a:latin typeface="Bookman Old Style" panose="02050604050505020204" pitchFamily="18" charset="0"/>
              </a:rPr>
              <a:t>Du musst es je nach </a:t>
            </a:r>
            <a:r>
              <a:rPr lang="de-AT" dirty="0">
                <a:latin typeface="Bookman Old Style" panose="02050604050505020204" pitchFamily="18" charset="0"/>
              </a:rPr>
              <a:t>Zugart</a:t>
            </a:r>
            <a:endParaRPr lang="de-AT" dirty="0">
              <a:latin typeface="Bookman Old Style" panose="02050604050505020204" pitchFamily="18" charset="0"/>
            </a:endParaRPr>
          </a:p>
          <a:p>
            <a:r>
              <a:rPr lang="de-AT" dirty="0">
                <a:latin typeface="Bookman Old Style" panose="02050604050505020204" pitchFamily="18" charset="0"/>
              </a:rPr>
              <a:t>mit der PZB quittieren und </a:t>
            </a:r>
          </a:p>
          <a:p>
            <a:r>
              <a:rPr lang="de-AT" dirty="0">
                <a:latin typeface="Bookman Old Style" panose="02050604050505020204" pitchFamily="18" charset="0"/>
              </a:rPr>
              <a:t>85, 70 oder 55 km/h abbremsen.</a:t>
            </a:r>
          </a:p>
          <a:p>
            <a:endParaRPr lang="de-AT" dirty="0" smtClean="0">
              <a:latin typeface="Bookman Old Style" panose="02050604050505020204" pitchFamily="18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250" y="2349500"/>
            <a:ext cx="1198563" cy="1198563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7205778" y="2349500"/>
            <a:ext cx="29161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latin typeface="Bookman Old Style" panose="02050604050505020204" pitchFamily="18" charset="0"/>
              </a:rPr>
              <a:t>Dieses VS kündigt dir an</a:t>
            </a:r>
          </a:p>
          <a:p>
            <a:r>
              <a:rPr lang="de-AT" dirty="0" smtClean="0">
                <a:latin typeface="Bookman Old Style" panose="02050604050505020204" pitchFamily="18" charset="0"/>
              </a:rPr>
              <a:t>das du beim nächsten HS max.</a:t>
            </a:r>
          </a:p>
          <a:p>
            <a:r>
              <a:rPr lang="de-AT" dirty="0">
                <a:latin typeface="Bookman Old Style" panose="02050604050505020204" pitchFamily="18" charset="0"/>
              </a:rPr>
              <a:t>4</a:t>
            </a:r>
            <a:r>
              <a:rPr lang="de-AT" dirty="0" smtClean="0">
                <a:latin typeface="Bookman Old Style" panose="02050604050505020204" pitchFamily="18" charset="0"/>
              </a:rPr>
              <a:t>0km/h fahren </a:t>
            </a:r>
            <a:r>
              <a:rPr lang="de-AT" dirty="0" smtClean="0">
                <a:latin typeface="Bookman Old Style" panose="02050604050505020204" pitchFamily="18" charset="0"/>
              </a:rPr>
              <a:t>darfst.</a:t>
            </a:r>
          </a:p>
          <a:p>
            <a:r>
              <a:rPr lang="de-AT" dirty="0">
                <a:latin typeface="Bookman Old Style" panose="02050604050505020204" pitchFamily="18" charset="0"/>
              </a:rPr>
              <a:t>Du musst es je nach </a:t>
            </a:r>
            <a:r>
              <a:rPr lang="de-AT" dirty="0">
                <a:latin typeface="Bookman Old Style" panose="02050604050505020204" pitchFamily="18" charset="0"/>
              </a:rPr>
              <a:t>Zugart</a:t>
            </a:r>
            <a:endParaRPr lang="de-AT" dirty="0">
              <a:latin typeface="Bookman Old Style" panose="02050604050505020204" pitchFamily="18" charset="0"/>
            </a:endParaRPr>
          </a:p>
          <a:p>
            <a:r>
              <a:rPr lang="de-AT" dirty="0">
                <a:latin typeface="Bookman Old Style" panose="02050604050505020204" pitchFamily="18" charset="0"/>
              </a:rPr>
              <a:t>mit der PZB quittieren und </a:t>
            </a:r>
          </a:p>
          <a:p>
            <a:r>
              <a:rPr lang="de-AT" dirty="0">
                <a:latin typeface="Bookman Old Style" panose="02050604050505020204" pitchFamily="18" charset="0"/>
              </a:rPr>
              <a:t>85, 70 oder 55 km/h abbremsen.</a:t>
            </a:r>
          </a:p>
          <a:p>
            <a:endParaRPr lang="de-AT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493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VERSCHUBSIGNALE</a:t>
            </a:r>
            <a:endParaRPr lang="de-AT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2417761"/>
            <a:ext cx="1450975" cy="1450975"/>
          </a:xfrm>
        </p:spPr>
      </p:pic>
      <p:sp>
        <p:nvSpPr>
          <p:cNvPr id="5" name="Textfeld 4"/>
          <p:cNvSpPr txBox="1"/>
          <p:nvPr/>
        </p:nvSpPr>
        <p:spPr>
          <a:xfrm>
            <a:off x="2374900" y="2417761"/>
            <a:ext cx="2743200" cy="1765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latin typeface="Bookman Old Style" panose="02050604050505020204" pitchFamily="18" charset="0"/>
              </a:rPr>
              <a:t>Dieses Signal bedeutet</a:t>
            </a:r>
          </a:p>
          <a:p>
            <a:r>
              <a:rPr lang="de-AT" dirty="0" smtClean="0">
                <a:latin typeface="Bookman Old Style" panose="02050604050505020204" pitchFamily="18" charset="0"/>
              </a:rPr>
              <a:t>Verschubverbot</a:t>
            </a:r>
            <a:r>
              <a:rPr lang="de-AT" dirty="0" smtClean="0">
                <a:latin typeface="Bookman Old Style" panose="02050604050505020204" pitchFamily="18" charset="0"/>
              </a:rPr>
              <a:t> aufgehoben.</a:t>
            </a:r>
            <a:br>
              <a:rPr lang="de-AT" dirty="0" smtClean="0">
                <a:latin typeface="Bookman Old Style" panose="02050604050505020204" pitchFamily="18" charset="0"/>
              </a:rPr>
            </a:br>
            <a:r>
              <a:rPr lang="de-AT" dirty="0" smtClean="0">
                <a:latin typeface="Bookman Old Style" panose="02050604050505020204" pitchFamily="18" charset="0"/>
              </a:rPr>
              <a:t>du darfst es mit </a:t>
            </a:r>
            <a:r>
              <a:rPr lang="de-AT" dirty="0" smtClean="0">
                <a:latin typeface="Bookman Old Style" panose="02050604050505020204" pitchFamily="18" charset="0"/>
              </a:rPr>
              <a:t>Vmax</a:t>
            </a:r>
            <a:r>
              <a:rPr lang="de-AT" dirty="0" smtClean="0">
                <a:latin typeface="Bookman Old Style" panose="02050604050505020204" pitchFamily="18" charset="0"/>
              </a:rPr>
              <a:t> 25km/h</a:t>
            </a:r>
          </a:p>
          <a:p>
            <a:r>
              <a:rPr lang="de-AT" dirty="0">
                <a:latin typeface="Bookman Old Style" panose="02050604050505020204" pitchFamily="18" charset="0"/>
              </a:rPr>
              <a:t>ü</a:t>
            </a:r>
            <a:r>
              <a:rPr lang="de-AT" dirty="0" smtClean="0">
                <a:latin typeface="Bookman Old Style" panose="02050604050505020204" pitchFamily="18" charset="0"/>
              </a:rPr>
              <a:t>berfahren.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749" y="2417761"/>
            <a:ext cx="1450975" cy="1450975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7670801" y="2428735"/>
            <a:ext cx="2489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latin typeface="Bookman Old Style" panose="02050604050505020204" pitchFamily="18" charset="0"/>
              </a:rPr>
              <a:t>Dieses Signal bedeutet</a:t>
            </a:r>
          </a:p>
          <a:p>
            <a:r>
              <a:rPr lang="de-AT" dirty="0" smtClean="0">
                <a:latin typeface="Bookman Old Style" panose="02050604050505020204" pitchFamily="18" charset="0"/>
              </a:rPr>
              <a:t>Verschubverbot</a:t>
            </a:r>
            <a:r>
              <a:rPr lang="de-AT" dirty="0" smtClean="0">
                <a:latin typeface="Bookman Old Style" panose="02050604050505020204" pitchFamily="18" charset="0"/>
              </a:rPr>
              <a:t>. Du darfst</a:t>
            </a:r>
          </a:p>
          <a:p>
            <a:r>
              <a:rPr lang="de-AT" dirty="0" smtClean="0">
                <a:latin typeface="Bookman Old Style" panose="02050604050505020204" pitchFamily="18" charset="0"/>
              </a:rPr>
              <a:t>es NICHT überfahren.</a:t>
            </a:r>
            <a:endParaRPr lang="de-AT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848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Die wichtigsten begriffe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AT" dirty="0" smtClean="0"/>
              <a:t>Pzb</a:t>
            </a:r>
            <a:r>
              <a:rPr lang="de-AT" dirty="0" smtClean="0"/>
              <a:t>: </a:t>
            </a:r>
            <a:r>
              <a:rPr lang="de-AT" dirty="0" smtClean="0">
                <a:latin typeface="3ds" panose="02000503020000020004" pitchFamily="2" charset="0"/>
              </a:rPr>
              <a:t>punkt </a:t>
            </a:r>
            <a:r>
              <a:rPr lang="de-AT" dirty="0" smtClean="0">
                <a:latin typeface="3ds" panose="02000503020000020004" pitchFamily="2" charset="0"/>
              </a:rPr>
              <a:t>zug</a:t>
            </a:r>
            <a:r>
              <a:rPr lang="de-AT" dirty="0" smtClean="0">
                <a:latin typeface="3ds" panose="02000503020000020004" pitchFamily="2" charset="0"/>
              </a:rPr>
              <a:t> </a:t>
            </a:r>
            <a:r>
              <a:rPr lang="de-AT" dirty="0" smtClean="0">
                <a:latin typeface="3ds" panose="02000503020000020004" pitchFamily="2" charset="0"/>
              </a:rPr>
              <a:t>beeinflussung</a:t>
            </a:r>
            <a:endParaRPr lang="de-AT" dirty="0" smtClean="0">
              <a:latin typeface="3ds" panose="02000503020000020004" pitchFamily="2" charset="0"/>
            </a:endParaRPr>
          </a:p>
          <a:p>
            <a:r>
              <a:rPr lang="de-AT" dirty="0" smtClean="0"/>
              <a:t>Lzb</a:t>
            </a:r>
            <a:r>
              <a:rPr lang="de-AT" dirty="0" smtClean="0"/>
              <a:t>: </a:t>
            </a:r>
            <a:r>
              <a:rPr lang="de-AT" dirty="0" smtClean="0">
                <a:latin typeface="3ds" panose="02000503020000020004" pitchFamily="2" charset="0"/>
              </a:rPr>
              <a:t>linien</a:t>
            </a:r>
            <a:r>
              <a:rPr lang="de-AT" dirty="0" smtClean="0">
                <a:latin typeface="3ds" panose="02000503020000020004" pitchFamily="2" charset="0"/>
              </a:rPr>
              <a:t> </a:t>
            </a:r>
            <a:r>
              <a:rPr lang="de-AT" dirty="0" smtClean="0">
                <a:latin typeface="3ds" panose="02000503020000020004" pitchFamily="2" charset="0"/>
              </a:rPr>
              <a:t>zug</a:t>
            </a:r>
            <a:r>
              <a:rPr lang="de-AT" dirty="0" smtClean="0">
                <a:latin typeface="3ds" panose="02000503020000020004" pitchFamily="2" charset="0"/>
              </a:rPr>
              <a:t> </a:t>
            </a:r>
            <a:r>
              <a:rPr lang="de-AT" dirty="0" smtClean="0">
                <a:latin typeface="3ds" panose="02000503020000020004" pitchFamily="2" charset="0"/>
              </a:rPr>
              <a:t>beeinflussung</a:t>
            </a:r>
            <a:endParaRPr lang="de-AT" dirty="0" smtClean="0">
              <a:latin typeface="3ds" panose="02000503020000020004" pitchFamily="2" charset="0"/>
            </a:endParaRPr>
          </a:p>
          <a:p>
            <a:r>
              <a:rPr lang="de-AT" dirty="0" smtClean="0"/>
              <a:t>vmax</a:t>
            </a:r>
            <a:r>
              <a:rPr lang="de-AT" dirty="0" smtClean="0"/>
              <a:t>: </a:t>
            </a:r>
            <a:r>
              <a:rPr lang="de-AT" dirty="0" smtClean="0">
                <a:latin typeface="3ds" panose="02000503020000020004" pitchFamily="2" charset="0"/>
              </a:rPr>
              <a:t>höchstgeschwindigkeit</a:t>
            </a:r>
            <a:endParaRPr lang="de-AT" dirty="0" smtClean="0">
              <a:latin typeface="3ds" panose="02000503020000020004" pitchFamily="2" charset="0"/>
            </a:endParaRPr>
          </a:p>
          <a:p>
            <a:r>
              <a:rPr lang="de-AT" dirty="0" smtClean="0">
                <a:latin typeface="+mj-lt"/>
              </a:rPr>
              <a:t>Hs</a:t>
            </a:r>
            <a:r>
              <a:rPr lang="de-AT" dirty="0" smtClean="0">
                <a:latin typeface="+mj-lt"/>
              </a:rPr>
              <a:t>: </a:t>
            </a:r>
            <a:r>
              <a:rPr lang="de-AT" dirty="0" smtClean="0">
                <a:latin typeface="3ds" panose="02000503020000020004" pitchFamily="2" charset="0"/>
              </a:rPr>
              <a:t>hautpsignal</a:t>
            </a:r>
            <a:endParaRPr lang="de-AT" dirty="0" smtClean="0">
              <a:latin typeface="3ds" panose="02000503020000020004" pitchFamily="2" charset="0"/>
            </a:endParaRPr>
          </a:p>
          <a:p>
            <a:r>
              <a:rPr lang="de-AT" dirty="0" smtClean="0">
                <a:latin typeface="+mj-lt"/>
              </a:rPr>
              <a:t>Vs: </a:t>
            </a:r>
            <a:r>
              <a:rPr lang="de-AT" dirty="0" smtClean="0">
                <a:latin typeface="3ds" panose="02000503020000020004" pitchFamily="2" charset="0"/>
              </a:rPr>
              <a:t>vorsignal</a:t>
            </a:r>
            <a:endParaRPr lang="de-AT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43007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SIGNALKUNDE ÖBB TS2018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AT" dirty="0" smtClean="0"/>
              <a:t>Hallo liebe </a:t>
            </a:r>
            <a:r>
              <a:rPr lang="de-AT" dirty="0" smtClean="0"/>
              <a:t>zugsimulator</a:t>
            </a:r>
            <a:r>
              <a:rPr lang="de-AT" dirty="0" smtClean="0"/>
              <a:t> </a:t>
            </a:r>
            <a:r>
              <a:rPr lang="de-AT" dirty="0" smtClean="0"/>
              <a:t>fans</a:t>
            </a:r>
            <a:r>
              <a:rPr lang="de-AT" dirty="0" smtClean="0"/>
              <a:t>. Da ich bemerkte das viele sich nicht mit den </a:t>
            </a:r>
            <a:r>
              <a:rPr lang="de-AT" dirty="0" smtClean="0"/>
              <a:t>signalen</a:t>
            </a:r>
            <a:r>
              <a:rPr lang="de-AT" dirty="0" smtClean="0"/>
              <a:t> und der </a:t>
            </a:r>
            <a:r>
              <a:rPr lang="de-AT" dirty="0" smtClean="0"/>
              <a:t>pzb</a:t>
            </a:r>
            <a:r>
              <a:rPr lang="de-AT" dirty="0" smtClean="0"/>
              <a:t> auskennen habe ich mir gedacht ich erstelle ein mal eine kleine </a:t>
            </a:r>
            <a:r>
              <a:rPr lang="de-AT" dirty="0" smtClean="0"/>
              <a:t>signalkunde</a:t>
            </a:r>
            <a:r>
              <a:rPr lang="de-AT" dirty="0" smtClean="0"/>
              <a:t> für </a:t>
            </a:r>
            <a:r>
              <a:rPr lang="de-AT" dirty="0" smtClean="0"/>
              <a:t>anfänger</a:t>
            </a:r>
            <a:r>
              <a:rPr lang="de-AT" dirty="0" smtClean="0"/>
              <a:t>. </a:t>
            </a:r>
            <a:endParaRPr lang="de-AT" dirty="0"/>
          </a:p>
          <a:p>
            <a:r>
              <a:rPr lang="de-AT" dirty="0" smtClean="0"/>
              <a:t>copyright</a:t>
            </a:r>
            <a:r>
              <a:rPr lang="de-AT" dirty="0" smtClean="0"/>
              <a:t>. Das </a:t>
            </a:r>
            <a:r>
              <a:rPr lang="de-AT" dirty="0" smtClean="0"/>
              <a:t>urheberrecht</a:t>
            </a:r>
            <a:r>
              <a:rPr lang="de-AT" dirty="0" smtClean="0"/>
              <a:t> liegt bei mir </a:t>
            </a:r>
            <a:r>
              <a:rPr lang="de-AT" dirty="0" smtClean="0"/>
              <a:t>tobias</a:t>
            </a:r>
            <a:r>
              <a:rPr lang="de-AT" dirty="0" smtClean="0"/>
              <a:t> </a:t>
            </a:r>
            <a:r>
              <a:rPr lang="de-AT" dirty="0" smtClean="0"/>
              <a:t>vogl</a:t>
            </a:r>
            <a:r>
              <a:rPr lang="de-AT" dirty="0" smtClean="0"/>
              <a:t>. Diese </a:t>
            </a:r>
            <a:r>
              <a:rPr lang="de-AT" dirty="0" smtClean="0"/>
              <a:t>präsentation</a:t>
            </a:r>
            <a:r>
              <a:rPr lang="de-AT" dirty="0" smtClean="0"/>
              <a:t> darf weder verkauft noch für den realen </a:t>
            </a:r>
            <a:r>
              <a:rPr lang="de-AT" dirty="0" smtClean="0"/>
              <a:t>einsatz</a:t>
            </a:r>
            <a:r>
              <a:rPr lang="de-AT" dirty="0" smtClean="0"/>
              <a:t> benutzt werden. Es entspricht zwar alles der </a:t>
            </a:r>
            <a:r>
              <a:rPr lang="de-AT" dirty="0" smtClean="0"/>
              <a:t>reallen</a:t>
            </a:r>
            <a:r>
              <a:rPr lang="de-AT" dirty="0" smtClean="0"/>
              <a:t> </a:t>
            </a:r>
            <a:r>
              <a:rPr lang="de-AT" dirty="0" smtClean="0"/>
              <a:t>signalkunde</a:t>
            </a:r>
            <a:r>
              <a:rPr lang="de-AT" dirty="0" smtClean="0"/>
              <a:t> der </a:t>
            </a:r>
            <a:r>
              <a:rPr lang="de-AT" dirty="0" smtClean="0"/>
              <a:t>öbb</a:t>
            </a:r>
            <a:r>
              <a:rPr lang="de-AT" dirty="0" smtClean="0"/>
              <a:t> </a:t>
            </a:r>
            <a:r>
              <a:rPr lang="de-AT" dirty="0" smtClean="0"/>
              <a:t>signale</a:t>
            </a:r>
            <a:r>
              <a:rPr lang="de-AT" dirty="0" smtClean="0"/>
              <a:t> jedoch übernehme ich keinerlei </a:t>
            </a:r>
            <a:r>
              <a:rPr lang="de-AT" dirty="0" smtClean="0"/>
              <a:t>haftung</a:t>
            </a:r>
            <a:r>
              <a:rPr lang="de-AT" dirty="0" smtClean="0"/>
              <a:t>. Auch darf diese </a:t>
            </a:r>
            <a:r>
              <a:rPr lang="de-AT" dirty="0" smtClean="0"/>
              <a:t>datei</a:t>
            </a:r>
            <a:r>
              <a:rPr lang="de-AT" dirty="0" smtClean="0"/>
              <a:t> nirgends anders hochgeladen werden.</a:t>
            </a:r>
          </a:p>
          <a:p>
            <a:r>
              <a:rPr lang="de-AT" dirty="0" smtClean="0"/>
              <a:t>Ich wünsche viel </a:t>
            </a:r>
            <a:r>
              <a:rPr lang="de-AT" dirty="0" smtClean="0"/>
              <a:t>spass</a:t>
            </a:r>
            <a:r>
              <a:rPr lang="de-AT" dirty="0" smtClean="0"/>
              <a:t> beim fahren!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8842795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ichtiges Ereignis">
  <a:themeElements>
    <a:clrScheme name="Wichtiges Ereignis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Wichtiges Ereignis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ichtiges Ereignis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TM04033927[[fn=Wichtiges Ereignis]]</Template>
  <TotalTime>0</TotalTime>
  <Words>334</Words>
  <Application>Microsoft Office PowerPoint</Application>
  <PresentationFormat>Breitbild</PresentationFormat>
  <Paragraphs>60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3" baseType="lpstr">
      <vt:lpstr>3ds</vt:lpstr>
      <vt:lpstr>Arial</vt:lpstr>
      <vt:lpstr>Bookman Old Style</vt:lpstr>
      <vt:lpstr>Impact</vt:lpstr>
      <vt:lpstr>Wichtiges Ereignis</vt:lpstr>
      <vt:lpstr>Signalkunde für den kleinen Mann(ÖBB)</vt:lpstr>
      <vt:lpstr>HauptsignalE</vt:lpstr>
      <vt:lpstr>HAUPTSIGNALE</vt:lpstr>
      <vt:lpstr>VORSIGNALE</vt:lpstr>
      <vt:lpstr>VORSIGNALE</vt:lpstr>
      <vt:lpstr>VERSCHUBSIGNALE</vt:lpstr>
      <vt:lpstr>Die wichtigsten begriffe</vt:lpstr>
      <vt:lpstr>SIGNALKUNDE ÖBB TS2018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Signalkunde für den kleinen Mann(ÖBB)</dc:title>
  <dc:creator>Tobias Vogl-Wurster</dc:creator>
  <cp:lastModifiedBy>Tobias Vogl-Wurster</cp:lastModifiedBy>
  <cp:revision>6</cp:revision>
  <dcterms:created xsi:type="dcterms:W3CDTF">2017-11-18T14:07:55Z</dcterms:created>
  <dcterms:modified xsi:type="dcterms:W3CDTF">2017-11-18T17:00:57Z</dcterms:modified>
</cp:coreProperties>
</file>